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8" r:id="rId1"/>
    <p:sldMasterId id="2147483755" r:id="rId2"/>
    <p:sldMasterId id="2147484054" r:id="rId3"/>
    <p:sldMasterId id="2147484058" r:id="rId4"/>
  </p:sldMasterIdLst>
  <p:notesMasterIdLst>
    <p:notesMasterId r:id="rId14"/>
  </p:notesMasterIdLst>
  <p:sldIdLst>
    <p:sldId id="439" r:id="rId5"/>
    <p:sldId id="387" r:id="rId6"/>
    <p:sldId id="388" r:id="rId7"/>
    <p:sldId id="436" r:id="rId8"/>
    <p:sldId id="437" r:id="rId9"/>
    <p:sldId id="438" r:id="rId10"/>
    <p:sldId id="441" r:id="rId11"/>
    <p:sldId id="440" r:id="rId12"/>
    <p:sldId id="442" r:id="rId13"/>
  </p:sldIdLst>
  <p:sldSz cx="12192000" cy="6858000"/>
  <p:notesSz cx="6797675" cy="9872663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eleGrotesk Headline" pitchFamily="2" charset="0"/>
      <p:regular r:id="rId19"/>
    </p:embeddedFont>
    <p:embeddedFont>
      <p:font typeface="TeleGrotesk Headline Ultra" pitchFamily="2" charset="0"/>
      <p:bold r:id="rId20"/>
    </p:embeddedFont>
    <p:embeddedFont>
      <p:font typeface="TeleGrotesk Next" pitchFamily="2" charset="-52"/>
      <p:regular r:id="rId21"/>
      <p:bold r:id="rId22"/>
      <p:italic r:id="rId23"/>
      <p:boldItalic r:id="rId24"/>
    </p:embeddedFont>
    <p:embeddedFont>
      <p:font typeface="TeleGrotesk Next Ultra" pitchFamily="2" charset="-52"/>
      <p:bold r:id="rId25"/>
    </p:embeddedFont>
    <p:embeddedFont>
      <p:font typeface="Tele-GroteskFet" pitchFamily="2" charset="0"/>
      <p:regular r:id="rId26"/>
      <p:bold r:id="rId27"/>
    </p:embeddedFont>
    <p:embeddedFont>
      <p:font typeface="Tele-GroteskNor" pitchFamily="2" charset="0"/>
      <p:regular r:id="rId28"/>
    </p:embeddedFont>
    <p:embeddedFont>
      <p:font typeface="Tele-GroteskUlt" pitchFamily="2" charset="0"/>
      <p:regular r:id="rId29"/>
      <p:bold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enova Ekaterina" initials="AE" lastIdx="1" clrIdx="0">
    <p:extLst>
      <p:ext uri="{19B8F6BF-5375-455C-9EA6-DF929625EA0E}">
        <p15:presenceInfo xmlns:p15="http://schemas.microsoft.com/office/powerpoint/2012/main" userId="S-1-5-21-2025429265-1364589140-1801674531-362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04"/>
    <a:srgbClr val="4D4D4D"/>
    <a:srgbClr val="E20074"/>
    <a:srgbClr val="FFE1F0"/>
    <a:srgbClr val="FF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D227E-A7B4-4B1C-9D10-BB34E3AA20B2}" type="datetimeFigureOut">
              <a:rPr lang="ru-RU" smtClean="0"/>
              <a:t>20.09.2021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498B1-BF8A-456E-8DA3-7DAB447AF1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7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1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6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6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gray">
          <a:xfrm>
            <a:off x="380930" y="1064525"/>
            <a:ext cx="11466035" cy="4981441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6186" tIns="76186" rIns="76186" bIns="76186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5" dirty="0" err="1">
              <a:solidFill>
                <a:srgbClr val="4B4B4B"/>
              </a:solidFill>
              <a:latin typeface="Tele-GroteskNor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3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5199" y="1428714"/>
            <a:ext cx="11504128" cy="2320683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lang="de-DE" sz="4800" dirty="0">
                <a:latin typeface="TeleGrotesk Headline" pitchFamily="2" charset="0"/>
              </a:rPr>
              <a:t>Maximal 3-zeilig</a:t>
            </a:r>
            <a:br>
              <a:rPr lang="de-DE" sz="4800" dirty="0">
                <a:latin typeface="TeleGrotesk Headline" pitchFamily="2" charset="0"/>
              </a:rPr>
            </a:br>
            <a:r>
              <a:rPr lang="de-DE" sz="4800" dirty="0">
                <a:latin typeface="TeleGrotesk Headline" pitchFamily="2" charset="0"/>
              </a:rPr>
              <a:t>IN 40 (48) 66 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45197" y="4086375"/>
            <a:ext cx="11504128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TeleGrotesk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36" name="Grafik 35" descr="T_Logo_3c_Slogan_p_DE_1000%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680"/>
          <a:stretch>
            <a:fillRect/>
          </a:stretch>
        </p:blipFill>
        <p:spPr bwMode="black">
          <a:xfrm>
            <a:off x="344166" y="5985348"/>
            <a:ext cx="1170288" cy="529576"/>
          </a:xfrm>
          <a:prstGeom prst="rect">
            <a:avLst/>
          </a:prstGeom>
        </p:spPr>
      </p:pic>
      <p:pic>
        <p:nvPicPr>
          <p:cNvPr id="37" name="Grafik 36" descr="T_Logo_3c_Slogan_p_DE_1000%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65"/>
          <a:stretch>
            <a:fillRect/>
          </a:stretch>
        </p:blipFill>
        <p:spPr bwMode="black">
          <a:xfrm>
            <a:off x="9465319" y="5985348"/>
            <a:ext cx="2380325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1F5CABC-BEA6-4B90-8400-F93BFAF858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1" y="1"/>
            <a:ext cx="12192000" cy="6858000"/>
          </a:xfrm>
        </p:spPr>
        <p:txBody>
          <a:bodyPr>
            <a:noAutofit/>
          </a:bodyPr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32C979A-12BE-4C31-B8A3-89906A4886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785237" y="1062481"/>
            <a:ext cx="6406763" cy="465655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632"/>
            </a:stretch>
          </a:blipFill>
        </p:spPr>
        <p:txBody>
          <a:bodyPr anchor="ctr">
            <a:noAutofit/>
          </a:bodyPr>
          <a:lstStyle>
            <a:lvl1pPr>
              <a:defRPr sz="106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335813" y="6438726"/>
            <a:ext cx="1057275" cy="10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1AE521-244F-4721-B27E-CD27DECC662E}" type="datetime1">
              <a:rPr lang="en-US" smtClean="0"/>
              <a:t>9/20/2021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6208547" y="6438726"/>
            <a:ext cx="4015010" cy="10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505345" y="6438726"/>
            <a:ext cx="380931" cy="10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04745" y="6248231"/>
            <a:ext cx="3368240" cy="38099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6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44AFEDF-B660-4BC2-A2BF-F1852C923A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08547" y="2829188"/>
            <a:ext cx="4534220" cy="253151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93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B5CBE92-675A-4B93-A0D9-10778EFCB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08547" y="3114829"/>
            <a:ext cx="4534220" cy="90723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3386" b="0" dirty="0" smtClean="0">
                <a:solidFill>
                  <a:schemeClr val="bg1"/>
                </a:solidFill>
                <a:latin typeface="+mj-lt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>
              <a:lnSpc>
                <a:spcPct val="90000"/>
              </a:lnSpc>
            </a:pPr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98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- confidential -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C1C18E66-5B50-48F2-BA38-10941D2A01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5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4" name="think-cell Slide" r:id="rId4" imgW="408" imgH="408" progId="TCLayout.ActiveDocument.1">
                  <p:embed/>
                </p:oleObj>
              </mc:Choice>
              <mc:Fallback>
                <p:oleObj name="think-cell Slide" r:id="rId4" imgW="408" imgH="408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/>
              <a:t>- confidential -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C1C18E66-5B50-48F2-BA38-10941D2A01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11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gray">
          <a:xfrm>
            <a:off x="380930" y="1064525"/>
            <a:ext cx="11466035" cy="4981441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6186" tIns="76186" rIns="76186" bIns="76186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5" dirty="0" err="1">
              <a:solidFill>
                <a:srgbClr val="4B4B4B"/>
              </a:solidFill>
              <a:latin typeface="Tele-GroteskNor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371740"/>
              </p:ext>
            </p:ext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gray">
          <a:xfrm>
            <a:off x="380930" y="868680"/>
            <a:ext cx="11466035" cy="4735326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6186" tIns="76186" rIns="76186" bIns="76186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5" dirty="0" err="1">
              <a:solidFill>
                <a:srgbClr val="4B4B4B"/>
              </a:solidFill>
              <a:latin typeface="Tele-GroteskNor"/>
              <a:cs typeface="Arial" charset="0"/>
            </a:endParaRPr>
          </a:p>
        </p:txBody>
      </p:sp>
      <p:pic>
        <p:nvPicPr>
          <p:cNvPr id="6" name="Picture 14" descr="Bild1">
            <a:extLst>
              <a:ext uri="{FF2B5EF4-FFF2-40B4-BE49-F238E27FC236}">
                <a16:creationId xmlns:a16="http://schemas.microsoft.com/office/drawing/2014/main" id="{E1EC4E0E-AA76-4519-A023-2E6FCEEDD3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373935" y="868681"/>
            <a:ext cx="7776000" cy="474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2AC214C0-1D2C-4297-8834-37E4246118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18952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2AC214C0-1D2C-4297-8834-37E424611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9BCA7664-A073-49B0-BD41-3058EF239D4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42681" y="266693"/>
            <a:ext cx="10037700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37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5199" y="1428714"/>
            <a:ext cx="11504128" cy="2320683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lang="de-DE" sz="4800" dirty="0">
                <a:latin typeface="TeleGrotesk Headline" pitchFamily="2" charset="0"/>
              </a:rPr>
              <a:t>Maximal 3-zeilig</a:t>
            </a:r>
            <a:br>
              <a:rPr lang="de-DE" sz="4800" dirty="0">
                <a:latin typeface="TeleGrotesk Headline" pitchFamily="2" charset="0"/>
              </a:rPr>
            </a:br>
            <a:r>
              <a:rPr lang="de-DE" sz="4800" dirty="0">
                <a:latin typeface="TeleGrotesk Headline" pitchFamily="2" charset="0"/>
              </a:rPr>
              <a:t>IN 40 (48) 66 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45197" y="4086375"/>
            <a:ext cx="11504128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TeleGrotesk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36" name="Grafik 35" descr="T_Logo_3c_Slogan_p_DE_1000%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680"/>
          <a:stretch>
            <a:fillRect/>
          </a:stretch>
        </p:blipFill>
        <p:spPr bwMode="black">
          <a:xfrm>
            <a:off x="344166" y="5985348"/>
            <a:ext cx="1170288" cy="529576"/>
          </a:xfrm>
          <a:prstGeom prst="rect">
            <a:avLst/>
          </a:prstGeom>
        </p:spPr>
      </p:pic>
      <p:pic>
        <p:nvPicPr>
          <p:cNvPr id="37" name="Grafik 36" descr="T_Logo_3c_Slogan_p_DE_1000%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65"/>
          <a:stretch>
            <a:fillRect/>
          </a:stretch>
        </p:blipFill>
        <p:spPr bwMode="black">
          <a:xfrm>
            <a:off x="9465319" y="5985348"/>
            <a:ext cx="2380325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gray">
          <a:xfrm>
            <a:off x="380930" y="868680"/>
            <a:ext cx="11466035" cy="4735326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6186" tIns="76186" rIns="76186" bIns="76186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5" dirty="0" err="1">
              <a:solidFill>
                <a:srgbClr val="4B4B4B"/>
              </a:solidFill>
              <a:latin typeface="Tele-GroteskNor"/>
              <a:cs typeface="Arial" charset="0"/>
            </a:endParaRPr>
          </a:p>
        </p:txBody>
      </p:sp>
      <p:pic>
        <p:nvPicPr>
          <p:cNvPr id="6" name="Picture 14" descr="Bild1">
            <a:extLst>
              <a:ext uri="{FF2B5EF4-FFF2-40B4-BE49-F238E27FC236}">
                <a16:creationId xmlns:a16="http://schemas.microsoft.com/office/drawing/2014/main" id="{E1EC4E0E-AA76-4519-A023-2E6FCEEDD3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373935" y="868681"/>
            <a:ext cx="7776000" cy="474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3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0411223-0CAE-498F-8977-3CE51726BE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4" y="1684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0411223-0CAE-498F-8977-3CE51726B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4" y="1684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platzhalter 1">
            <a:extLst>
              <a:ext uri="{FF2B5EF4-FFF2-40B4-BE49-F238E27FC236}">
                <a16:creationId xmlns:a16="http://schemas.microsoft.com/office/drawing/2014/main" id="{B7B81E04-2308-4404-AC95-54E8D6B2D3D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42680" y="267135"/>
            <a:ext cx="11430221" cy="53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defRPr sz="3000"/>
            </a:lvl1pPr>
          </a:lstStyle>
          <a:p>
            <a:pPr lvl="0"/>
            <a:endParaRPr lang="en-US" altLang="de-DE" dirty="0"/>
          </a:p>
        </p:txBody>
      </p:sp>
      <p:sp>
        <p:nvSpPr>
          <p:cNvPr id="11" name="Datumsplatzhalter 17">
            <a:extLst>
              <a:ext uri="{FF2B5EF4-FFF2-40B4-BE49-F238E27FC236}">
                <a16:creationId xmlns:a16="http://schemas.microsoft.com/office/drawing/2014/main" id="{43655B8D-E119-4519-9592-85A0B6ED0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81975" y="6308632"/>
            <a:ext cx="876856" cy="2906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1218593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rgbClr val="4B4B4B"/>
                </a:solidFill>
                <a:latin typeface="Tele-GroteskNor" pitchFamily="2" charset="0"/>
                <a:cs typeface="+mn-cs"/>
              </a:defRPr>
            </a:lvl1pPr>
          </a:lstStyle>
          <a:p>
            <a:pPr>
              <a:defRPr/>
            </a:pPr>
            <a:fld id="{36ADEEA0-515A-423C-BBD6-2E45813FFC4E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12" name="Fußzeilenplatzhalter 18">
            <a:extLst>
              <a:ext uri="{FF2B5EF4-FFF2-40B4-BE49-F238E27FC236}">
                <a16:creationId xmlns:a16="http://schemas.microsoft.com/office/drawing/2014/main" id="{F85A210D-945A-4A71-8735-F84D810FF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1900" y="6308632"/>
            <a:ext cx="5447597" cy="2906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1218593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rgbClr val="4B4B4B"/>
                </a:solidFill>
                <a:latin typeface="Tele-GroteskNor" pitchFamily="2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- T-Zone -</a:t>
            </a:r>
            <a:endParaRPr lang="en-US" dirty="0"/>
          </a:p>
        </p:txBody>
      </p:sp>
      <p:sp>
        <p:nvSpPr>
          <p:cNvPr id="13" name="Foliennummernplatzhalter 19">
            <a:extLst>
              <a:ext uri="{FF2B5EF4-FFF2-40B4-BE49-F238E27FC236}">
                <a16:creationId xmlns:a16="http://schemas.microsoft.com/office/drawing/2014/main" id="{1272C1CB-E678-46F0-AA4E-811B30621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6329" y="6308632"/>
            <a:ext cx="381315" cy="2906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1218593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rgbClr val="4B4B4B"/>
                </a:solidFill>
                <a:latin typeface="Tele-GroteskNor" pitchFamily="2" charset="0"/>
                <a:cs typeface="+mn-cs"/>
              </a:defRPr>
            </a:lvl1pPr>
          </a:lstStyle>
          <a:p>
            <a:pPr>
              <a:defRPr/>
            </a:pPr>
            <a:fld id="{9EE234C9-361E-400F-AEB5-CBC42DCDE7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06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 Magenta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0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681" y="1682"/>
            <a:ext cx="3360" cy="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681" y="1682"/>
            <a:ext cx="3360" cy="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681" y="1682"/>
            <a:ext cx="3360" cy="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Grafik 3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50488" y="5985348"/>
            <a:ext cx="1076729" cy="5295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7468" y="5985349"/>
            <a:ext cx="2001853" cy="5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2AC214C0-1D2C-4297-8834-37E4246118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2AC214C0-1D2C-4297-8834-37E424611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9BCA7664-A073-49B0-BD41-3058EF239D4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42681" y="266693"/>
            <a:ext cx="10037700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0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0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/>
              <a:t>tt.mm.jjjj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– internal–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7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45199" y="1428714"/>
            <a:ext cx="11504128" cy="2320683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/>
              <a:t>Telegrotesk Headline (Ultra)</a:t>
            </a:r>
            <a:br>
              <a:rPr lang="de-DE" dirty="0"/>
            </a:br>
            <a:r>
              <a:rPr lang="de-DE" sz="4800" dirty="0">
                <a:latin typeface="TeleGrotesk Headline" pitchFamily="2" charset="0"/>
              </a:rPr>
              <a:t>Maximal 3-zeilig</a:t>
            </a:r>
            <a:br>
              <a:rPr lang="de-DE" sz="4800" dirty="0">
                <a:latin typeface="TeleGrotesk Headline" pitchFamily="2" charset="0"/>
              </a:rPr>
            </a:br>
            <a:r>
              <a:rPr lang="de-DE" sz="4800" dirty="0">
                <a:latin typeface="TeleGrotesk Headline" pitchFamily="2" charset="0"/>
              </a:rPr>
              <a:t>IN 40 (48) 66 PT</a:t>
            </a:r>
            <a:endParaRPr lang="de-DE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45197" y="4086375"/>
            <a:ext cx="11504128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/>
              <a:t>Subheadline in TeleGrotesk Normal in 24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36" name="Grafik 35" descr="T_Logo_3c_Slogan_p_DE_1000%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0680"/>
          <a:stretch>
            <a:fillRect/>
          </a:stretch>
        </p:blipFill>
        <p:spPr bwMode="black">
          <a:xfrm>
            <a:off x="344166" y="5985348"/>
            <a:ext cx="1170288" cy="529576"/>
          </a:xfrm>
          <a:prstGeom prst="rect">
            <a:avLst/>
          </a:prstGeom>
        </p:spPr>
      </p:pic>
      <p:pic>
        <p:nvPicPr>
          <p:cNvPr id="37" name="Grafik 36" descr="T_Logo_3c_Slogan_p_DE_1000%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65"/>
          <a:stretch>
            <a:fillRect/>
          </a:stretch>
        </p:blipFill>
        <p:spPr bwMode="black">
          <a:xfrm>
            <a:off x="9465319" y="5985348"/>
            <a:ext cx="2380325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gray">
          <a:xfrm>
            <a:off x="380930" y="1064525"/>
            <a:ext cx="11466035" cy="4981441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6186" tIns="76186" rIns="76186" bIns="76186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5" dirty="0" err="1">
              <a:solidFill>
                <a:srgbClr val="4B4B4B"/>
              </a:solidFill>
              <a:latin typeface="Tele-GroteskNor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gray">
          <a:xfrm>
            <a:off x="380930" y="868680"/>
            <a:ext cx="11466035" cy="4735326"/>
          </a:xfrm>
          <a:prstGeom prst="rect">
            <a:avLst/>
          </a:prstGeom>
          <a:solidFill>
            <a:schemeClr val="bg1">
              <a:alpha val="82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6186" tIns="76186" rIns="76186" bIns="76186" rtlCol="0" anchor="ctr"/>
          <a:lstStyle/>
          <a:p>
            <a:pPr indent="3359" algn="ctr" defTabSz="483862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905" dirty="0" err="1">
              <a:solidFill>
                <a:srgbClr val="4B4B4B"/>
              </a:solidFill>
              <a:latin typeface="Tele-GroteskNor"/>
              <a:cs typeface="Arial" charset="0"/>
            </a:endParaRPr>
          </a:p>
        </p:txBody>
      </p:sp>
      <p:pic>
        <p:nvPicPr>
          <p:cNvPr id="6" name="Picture 14" descr="Bild1">
            <a:extLst>
              <a:ext uri="{FF2B5EF4-FFF2-40B4-BE49-F238E27FC236}">
                <a16:creationId xmlns:a16="http://schemas.microsoft.com/office/drawing/2014/main" id="{E1EC4E0E-AA76-4519-A023-2E6FCEEDD3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373935" y="868681"/>
            <a:ext cx="7776000" cy="474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5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2AC214C0-1D2C-4297-8834-37E4246118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2AC214C0-1D2C-4297-8834-37E424611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9BCA7664-A073-49B0-BD41-3058EF239D4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42681" y="266693"/>
            <a:ext cx="10037700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06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oleObject" Target="../embeddings/oleObject6.bin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10.xml"/><Relationship Id="rId9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slideLayout" Target="../slideLayouts/slideLayout15.xml"/><Relationship Id="rId7" Type="http://schemas.openxmlformats.org/officeDocument/2006/relationships/tags" Target="../tags/tag11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ags" Target="../tags/tag10.xml"/><Relationship Id="rId5" Type="http://schemas.openxmlformats.org/officeDocument/2006/relationships/vmlDrawing" Target="../drawings/vmlDrawing10.vml"/><Relationship Id="rId10" Type="http://schemas.openxmlformats.org/officeDocument/2006/relationships/image" Target="../media/image10.png"/><Relationship Id="rId4" Type="http://schemas.openxmlformats.org/officeDocument/2006/relationships/theme" Target="../theme/theme3.xml"/><Relationship Id="rId9" Type="http://schemas.openxmlformats.org/officeDocument/2006/relationships/image" Target="../media/image9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oleObject" Target="../embeddings/oleObject12.bin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19.xml"/><Relationship Id="rId9" Type="http://schemas.openxmlformats.org/officeDocument/2006/relationships/tags" Target="../tags/tag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think-cell Folie" r:id="rId11" imgW="360" imgH="360" progId="TCLayout.ActiveDocument.1">
                  <p:embed/>
                </p:oleObj>
              </mc:Choice>
              <mc:Fallback>
                <p:oleObj name="think-cell Folie" r:id="rId11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42680" y="266693"/>
            <a:ext cx="11504285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42838" y="1562058"/>
            <a:ext cx="11504128" cy="426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79" y="6288981"/>
            <a:ext cx="527319" cy="2571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0EE037-9D25-46DB-8DF5-01B1CCABF84D}"/>
              </a:ext>
            </a:extLst>
          </p:cNvPr>
          <p:cNvSpPr txBox="1"/>
          <p:nvPr userDrawn="1"/>
        </p:nvSpPr>
        <p:spPr bwMode="gray">
          <a:xfrm>
            <a:off x="11338560" y="6288980"/>
            <a:ext cx="508406" cy="4166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fld id="{739FA754-7200-421D-A8DC-1408D335AE05}" type="slidenum">
              <a:rPr lang="de-DE" sz="1200" smtClean="0">
                <a:solidFill>
                  <a:schemeClr val="bg1"/>
                </a:solidFill>
              </a:rPr>
              <a:pPr marL="0" indent="0" algn="ctr">
                <a:buNone/>
              </a:pPr>
              <a:t>‹#›</a:t>
            </a:fld>
            <a:endParaRPr lang="de-DE" sz="1400" dirty="0" err="1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2A6175-8959-43F7-8085-D78F70CA8981}"/>
              </a:ext>
            </a:extLst>
          </p:cNvPr>
          <p:cNvSpPr txBox="1"/>
          <p:nvPr userDrawn="1"/>
        </p:nvSpPr>
        <p:spPr bwMode="gray">
          <a:xfrm>
            <a:off x="9662159" y="6288981"/>
            <a:ext cx="718221" cy="4166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de-DE" sz="1200" dirty="0">
                <a:solidFill>
                  <a:schemeClr val="bg1"/>
                </a:solidFill>
              </a:rPr>
              <a:t>internal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9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83892" rtl="0" eaLnBrk="1" fontAlgn="base" hangingPunct="1">
        <a:lnSpc>
          <a:spcPts val="3900"/>
        </a:lnSpc>
        <a:spcBef>
          <a:spcPts val="0"/>
        </a:spcBef>
        <a:spcAft>
          <a:spcPct val="0"/>
        </a:spcAft>
        <a:defRPr lang="de-DE" sz="3600" kern="1200" dirty="0">
          <a:solidFill>
            <a:schemeClr val="bg1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2pPr>
      <a:lvl3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3pPr>
      <a:lvl4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4pPr>
      <a:lvl5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5pPr>
      <a:lvl6pPr marL="483733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6pPr>
      <a:lvl7pPr marL="967465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7pPr>
      <a:lvl8pPr marL="1451198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8pPr>
      <a:lvl9pPr marL="1934929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9pPr>
    </p:titleStyle>
    <p:bodyStyle>
      <a:lvl1pPr algn="l" defTabSz="609705" rtl="0" eaLnBrk="1" fontAlgn="base" hangingPunct="1">
        <a:lnSpc>
          <a:spcPct val="104000"/>
        </a:lnSpc>
        <a:spcBef>
          <a:spcPts val="1270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68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" indent="-22855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457099" indent="-228429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685649" indent="-228550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052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25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7992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725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33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46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19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929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662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39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126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6985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70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674">
          <p15:clr>
            <a:srgbClr val="F26B43"/>
          </p15:clr>
        </p15:guide>
        <p15:guide id="9" orient="horz" pos="3266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09">
          <p15:clr>
            <a:srgbClr val="F26B43"/>
          </p15:clr>
        </p15:guide>
        <p15:guide id="17" pos="5318">
          <p15:clr>
            <a:srgbClr val="F26B43"/>
          </p15:clr>
        </p15:guide>
        <p15:guide id="20" pos="3833">
          <p15:clr>
            <a:srgbClr val="FDE53C"/>
          </p15:clr>
        </p15:guide>
        <p15:guide id="21" pos="3425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9" name="think-cell Folie" r:id="rId11" imgW="360" imgH="360" progId="TCLayout.ActiveDocument.1">
                  <p:embed/>
                </p:oleObj>
              </mc:Choice>
              <mc:Fallback>
                <p:oleObj name="think-cell Folie" r:id="rId11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42680" y="266693"/>
            <a:ext cx="11504285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42838" y="1562058"/>
            <a:ext cx="11504128" cy="426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79" y="6288981"/>
            <a:ext cx="527319" cy="2571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0EE037-9D25-46DB-8DF5-01B1CCABF84D}"/>
              </a:ext>
            </a:extLst>
          </p:cNvPr>
          <p:cNvSpPr txBox="1"/>
          <p:nvPr userDrawn="1"/>
        </p:nvSpPr>
        <p:spPr bwMode="gray">
          <a:xfrm>
            <a:off x="11338560" y="6288980"/>
            <a:ext cx="508406" cy="4166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fld id="{739FA754-7200-421D-A8DC-1408D335AE05}" type="slidenum">
              <a:rPr lang="de-DE" sz="1200" smtClean="0">
                <a:solidFill>
                  <a:schemeClr val="bg1"/>
                </a:solidFill>
              </a:rPr>
              <a:pPr marL="0" indent="0" algn="ctr">
                <a:buNone/>
              </a:pPr>
              <a:t>‹#›</a:t>
            </a:fld>
            <a:endParaRPr lang="de-DE" sz="1400" dirty="0" err="1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2A6175-8959-43F7-8085-D78F70CA8981}"/>
              </a:ext>
            </a:extLst>
          </p:cNvPr>
          <p:cNvSpPr txBox="1"/>
          <p:nvPr userDrawn="1"/>
        </p:nvSpPr>
        <p:spPr bwMode="gray">
          <a:xfrm>
            <a:off x="9662159" y="6288981"/>
            <a:ext cx="718221" cy="4166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de-DE" sz="1200" dirty="0">
                <a:solidFill>
                  <a:schemeClr val="bg1"/>
                </a:solidFill>
              </a:rPr>
              <a:t>internal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9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83892" rtl="0" eaLnBrk="1" fontAlgn="base" hangingPunct="1">
        <a:lnSpc>
          <a:spcPts val="3900"/>
        </a:lnSpc>
        <a:spcBef>
          <a:spcPts val="0"/>
        </a:spcBef>
        <a:spcAft>
          <a:spcPct val="0"/>
        </a:spcAft>
        <a:defRPr lang="de-DE" sz="3600" kern="1200" dirty="0">
          <a:solidFill>
            <a:schemeClr val="bg1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2pPr>
      <a:lvl3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3pPr>
      <a:lvl4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4pPr>
      <a:lvl5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5pPr>
      <a:lvl6pPr marL="483733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6pPr>
      <a:lvl7pPr marL="967465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7pPr>
      <a:lvl8pPr marL="1451198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8pPr>
      <a:lvl9pPr marL="1934929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9pPr>
    </p:titleStyle>
    <p:bodyStyle>
      <a:lvl1pPr algn="l" defTabSz="609705" rtl="0" eaLnBrk="1" fontAlgn="base" hangingPunct="1">
        <a:lnSpc>
          <a:spcPct val="104000"/>
        </a:lnSpc>
        <a:spcBef>
          <a:spcPts val="1270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68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" indent="-22855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457099" indent="-228429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685649" indent="-228550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052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25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7992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725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33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46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19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929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662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39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126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6985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70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674">
          <p15:clr>
            <a:srgbClr val="F26B43"/>
          </p15:clr>
        </p15:guide>
        <p15:guide id="9" orient="horz" pos="3266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09">
          <p15:clr>
            <a:srgbClr val="F26B43"/>
          </p15:clr>
        </p15:guide>
        <p15:guide id="17" pos="5318">
          <p15:clr>
            <a:srgbClr val="F26B43"/>
          </p15:clr>
        </p15:guide>
        <p15:guide id="20" pos="3833">
          <p15:clr>
            <a:srgbClr val="FDE53C"/>
          </p15:clr>
        </p15:guide>
        <p15:guide id="21" pos="3425">
          <p15:clr>
            <a:srgbClr val="FDE53C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0" name="think-cell Slide" r:id="rId8" imgW="408" imgH="408" progId="TCLayout.ActiveDocument.1">
                  <p:embed/>
                </p:oleObj>
              </mc:Choice>
              <mc:Fallback>
                <p:oleObj name="think-cell Slide" r:id="rId8" imgW="408" imgH="40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3200" b="0" i="0" baseline="0" dirty="0" err="1">
              <a:latin typeface="TeleGrotesk Next Ultra" pitchFamily="2" charset="-52"/>
              <a:ea typeface="+mj-ea"/>
              <a:cs typeface="+mj-cs"/>
              <a:sym typeface="TeleGrotesk Next Ultra" pitchFamily="2" charset="-52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338E152-4DE5-4787-8433-62B80EC0095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42839" y="342837"/>
            <a:ext cx="11514199" cy="854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79077E-7C09-4236-BDD7-5063605AE05F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42839" y="1562456"/>
            <a:ext cx="11514199" cy="43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1752A4-DDF8-4199-806A-7BE9ED8AB2E4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335277" y="6417948"/>
            <a:ext cx="1058989" cy="1066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85C617-C61D-4CDE-9943-B68ACBC1C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209181" y="6417948"/>
            <a:ext cx="4015017" cy="1066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- confidential -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27887A-CCF9-414C-8E29-B2E0B8BC9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505344" y="6417948"/>
            <a:ext cx="351694" cy="1066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C18E66-5B50-48F2-BA38-10941D2A01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0258D07-7092-47E0-8FA2-80FBF1B408F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42839" y="6237288"/>
            <a:ext cx="3200461" cy="3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</p:sldLayoutIdLst>
  <p:hf hdr="0"/>
  <p:txStyles>
    <p:titleStyle>
      <a:lvl1pPr algn="l" defTabSz="914216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216" rtl="0" eaLnBrk="1" latinLnBrk="0" hangingPunct="1">
        <a:lnSpc>
          <a:spcPct val="100000"/>
        </a:lnSpc>
        <a:spcBef>
          <a:spcPts val="127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6" rtl="0" eaLnBrk="1" latinLnBrk="0" hangingPunct="1">
        <a:lnSpc>
          <a:spcPct val="100000"/>
        </a:lnSpc>
        <a:spcBef>
          <a:spcPts val="317"/>
        </a:spcBef>
        <a:buSzPct val="80000"/>
        <a:buFontTx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" indent="-228550" algn="l" defTabSz="914216" rtl="0" eaLnBrk="1" latinLnBrk="0" hangingPunct="1">
        <a:lnSpc>
          <a:spcPct val="100000"/>
        </a:lnSpc>
        <a:spcBef>
          <a:spcPts val="317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57099" indent="-228550" algn="l" defTabSz="914216" rtl="0" eaLnBrk="1" latinLnBrk="0" hangingPunct="1">
        <a:lnSpc>
          <a:spcPct val="100000"/>
        </a:lnSpc>
        <a:spcBef>
          <a:spcPts val="317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685649" indent="-228550" algn="l" defTabSz="914216" rtl="0" eaLnBrk="1" latinLnBrk="0" hangingPunct="1">
        <a:lnSpc>
          <a:spcPct val="100000"/>
        </a:lnSpc>
        <a:spcBef>
          <a:spcPts val="317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4" indent="-228554" algn="l" defTabSz="91421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2" indent="-228554" algn="l" defTabSz="91421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0" indent="-228554" algn="l" defTabSz="91421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7" indent="-228554" algn="l" defTabSz="914216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8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4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2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9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8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56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3" algn="l" defTabSz="9142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3702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4110">
          <p15:clr>
            <a:srgbClr val="F26B43"/>
          </p15:clr>
        </p15:guide>
        <p15:guide id="7" orient="horz" pos="754">
          <p15:clr>
            <a:srgbClr val="F26B43"/>
          </p15:clr>
        </p15:guide>
        <p15:guide id="9" pos="1958">
          <p15:clr>
            <a:srgbClr val="F26B43"/>
          </p15:clr>
        </p15:guide>
        <p15:guide id="10" pos="2048">
          <p15:clr>
            <a:srgbClr val="F26B43"/>
          </p15:clr>
        </p15:guide>
        <p15:guide id="11" pos="5722">
          <p15:clr>
            <a:srgbClr val="F26B43"/>
          </p15:clr>
        </p15:guide>
        <p15:guide id="12" pos="5632">
          <p15:clr>
            <a:srgbClr val="F26B43"/>
          </p15:clr>
        </p15:guide>
        <p15:guide id="13" pos="3795">
          <p15:clr>
            <a:srgbClr val="F26B43"/>
          </p15:clr>
        </p15:guide>
        <p15:guide id="14" pos="3885">
          <p15:clr>
            <a:srgbClr val="F26B43"/>
          </p15:clr>
        </p15:guide>
        <p15:guide id="16" orient="horz" pos="9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31602879"/>
              </p:ext>
            </p:extLst>
          </p:nvPr>
        </p:nvGraphicFramePr>
        <p:xfrm>
          <a:off x="1681" y="1681"/>
          <a:ext cx="1679" cy="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2" name="think-cell Folie" r:id="rId11" imgW="360" imgH="360" progId="TCLayout.ActiveDocument.1">
                  <p:embed/>
                </p:oleObj>
              </mc:Choice>
              <mc:Fallback>
                <p:oleObj name="think-cell Folie" r:id="rId11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" y="1681"/>
                        <a:ext cx="1679" cy="1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42680" y="266693"/>
            <a:ext cx="11504285" cy="53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42838" y="1562058"/>
            <a:ext cx="11504128" cy="426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79" y="6288981"/>
            <a:ext cx="527319" cy="2571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F0EE037-9D25-46DB-8DF5-01B1CCABF84D}"/>
              </a:ext>
            </a:extLst>
          </p:cNvPr>
          <p:cNvSpPr txBox="1"/>
          <p:nvPr userDrawn="1"/>
        </p:nvSpPr>
        <p:spPr bwMode="gray">
          <a:xfrm>
            <a:off x="11338560" y="6288980"/>
            <a:ext cx="508406" cy="4166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fld id="{739FA754-7200-421D-A8DC-1408D335AE05}" type="slidenum">
              <a:rPr lang="de-DE" sz="1200" smtClean="0">
                <a:solidFill>
                  <a:schemeClr val="bg1"/>
                </a:solidFill>
              </a:rPr>
              <a:pPr marL="0" indent="0" algn="ctr">
                <a:buNone/>
              </a:pPr>
              <a:t>‹#›</a:t>
            </a:fld>
            <a:endParaRPr lang="de-DE" sz="1400" dirty="0" err="1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2A6175-8959-43F7-8085-D78F70CA8981}"/>
              </a:ext>
            </a:extLst>
          </p:cNvPr>
          <p:cNvSpPr txBox="1"/>
          <p:nvPr userDrawn="1"/>
        </p:nvSpPr>
        <p:spPr bwMode="gray">
          <a:xfrm>
            <a:off x="9662159" y="6288981"/>
            <a:ext cx="718221" cy="41661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de-DE" sz="1200" dirty="0">
                <a:solidFill>
                  <a:schemeClr val="bg1"/>
                </a:solidFill>
              </a:rPr>
              <a:t>internal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9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3" r:id="rId4"/>
    <p:sldLayoutId id="2147484064" r:id="rId5"/>
    <p:sldLayoutId id="214748406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83892" rtl="0" eaLnBrk="1" fontAlgn="base" hangingPunct="1">
        <a:lnSpc>
          <a:spcPts val="3900"/>
        </a:lnSpc>
        <a:spcBef>
          <a:spcPts val="0"/>
        </a:spcBef>
        <a:spcAft>
          <a:spcPct val="0"/>
        </a:spcAft>
        <a:defRPr lang="de-DE" sz="3600" kern="1200" dirty="0">
          <a:solidFill>
            <a:schemeClr val="bg1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2pPr>
      <a:lvl3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3pPr>
      <a:lvl4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4pPr>
      <a:lvl5pPr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5pPr>
      <a:lvl6pPr marL="483733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6pPr>
      <a:lvl7pPr marL="967465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7pPr>
      <a:lvl8pPr marL="1451198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8pPr>
      <a:lvl9pPr marL="1934929" algn="l" defTabSz="6097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5">
          <a:solidFill>
            <a:schemeClr val="tx2"/>
          </a:solidFill>
          <a:latin typeface="Tele-GroteskUlt" pitchFamily="2" charset="0"/>
        </a:defRPr>
      </a:lvl9pPr>
    </p:titleStyle>
    <p:bodyStyle>
      <a:lvl1pPr algn="l" defTabSz="609705" rtl="0" eaLnBrk="1" fontAlgn="base" hangingPunct="1">
        <a:lnSpc>
          <a:spcPct val="104000"/>
        </a:lnSpc>
        <a:spcBef>
          <a:spcPts val="1270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68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2"/>
        </a:buClr>
        <a:buFont typeface="Wingdings" pitchFamily="2" charset="2"/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" indent="-228550" algn="l" defTabSz="609705" rtl="0" eaLnBrk="1" fontAlgn="base" hangingPunct="1">
        <a:lnSpc>
          <a:spcPct val="104000"/>
        </a:lnSpc>
        <a:spcBef>
          <a:spcPts val="317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457099" indent="-228429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685649" indent="-228550" algn="l" defTabSz="609705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052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259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7992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725" indent="-241866" algn="l" defTabSz="483733" rtl="0" eaLnBrk="1" latinLnBrk="0" hangingPunct="1">
        <a:spcBef>
          <a:spcPct val="20000"/>
        </a:spcBef>
        <a:buFont typeface="Arial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33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46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19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4929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662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395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126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69858" algn="l" defTabSz="483733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70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674">
          <p15:clr>
            <a:srgbClr val="F26B43"/>
          </p15:clr>
        </p15:guide>
        <p15:guide id="9" orient="horz" pos="3266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09">
          <p15:clr>
            <a:srgbClr val="F26B43"/>
          </p15:clr>
        </p15:guide>
        <p15:guide id="17" pos="5318">
          <p15:clr>
            <a:srgbClr val="F26B43"/>
          </p15:clr>
        </p15:guide>
        <p15:guide id="20" pos="3833">
          <p15:clr>
            <a:srgbClr val="FDE53C"/>
          </p15:clr>
        </p15:guide>
        <p15:guide id="21" pos="3425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niil.Shulgin@t-systems.com" TargetMode="External"/><Relationship Id="rId2" Type="http://schemas.openxmlformats.org/officeDocument/2006/relationships/hyperlink" Target="https://bitbucket.org/tschool/javaschool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mailto:Daniil.Shulgin@t-systems.com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9AE2-B202-4F1F-B802-D73ADC3594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B0FD4-A2D8-4601-9695-9C7B1A8D0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8547" y="3768910"/>
            <a:ext cx="4534220" cy="253151"/>
          </a:xfrm>
        </p:spPr>
        <p:txBody>
          <a:bodyPr/>
          <a:lstStyle/>
          <a:p>
            <a:r>
              <a:rPr lang="en-US" dirty="0"/>
              <a:t>Daniil Shulgin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F2CA53-E06D-4338-B781-691EB3AE11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8547" y="3114829"/>
            <a:ext cx="4534220" cy="654081"/>
          </a:xfrm>
        </p:spPr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TeleGrotesk Headline Ultra" pitchFamily="2" charset="0"/>
              </a:rPr>
              <a:t>Java School 21.3 (#37)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DBD939-5BB7-4A2E-B8F2-1E455708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5" y="727851"/>
            <a:ext cx="4145050" cy="47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6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8BCB-A4E2-44DC-9070-91B2EAB7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D4075-C2F1-4EFA-BED6-AC10C8B4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508D5-63E3-4787-B256-9A3124CE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0DCFAC-6F90-4944-9CA1-DAFE77061259}"/>
              </a:ext>
            </a:extLst>
          </p:cNvPr>
          <p:cNvSpPr/>
          <p:nvPr/>
        </p:nvSpPr>
        <p:spPr>
          <a:xfrm>
            <a:off x="334962" y="951280"/>
            <a:ext cx="111703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Все официальные публикации происходят в 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Изменения в расписании публикуются там же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Сами лекции тут: </a:t>
            </a:r>
            <a:r>
              <a:rPr lang="en-US" sz="2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https://bitbucket.org/tschool/javaschool</a:t>
            </a:r>
            <a:endParaRPr lang="en-US" sz="28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Если что-то непонятно, то лучше спросить</a:t>
            </a:r>
            <a:endParaRPr lang="en-US" sz="2800" dirty="0">
              <a:solidFill>
                <a:srgbClr val="4B4B4B"/>
              </a:solidFill>
            </a:endParaRPr>
          </a:p>
          <a:p>
            <a:endParaRPr lang="ru-RU" sz="2800" dirty="0">
              <a:solidFill>
                <a:srgbClr val="4B4B4B"/>
              </a:solidFill>
            </a:endParaRPr>
          </a:p>
          <a:p>
            <a:r>
              <a:rPr lang="ru-RU" sz="2800" dirty="0">
                <a:solidFill>
                  <a:srgbClr val="4B4B4B"/>
                </a:solidFill>
              </a:rPr>
              <a:t>В любых непонятных ситуациях можно писать</a:t>
            </a:r>
            <a:r>
              <a:rPr lang="en-US" sz="2800" dirty="0">
                <a:solidFill>
                  <a:srgbClr val="4B4B4B"/>
                </a:solidFill>
              </a:rPr>
              <a:t>:</a:t>
            </a:r>
            <a:r>
              <a:rPr lang="ru-RU" sz="2800" dirty="0">
                <a:solidFill>
                  <a:srgbClr val="4B4B4B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  <a:hlinkClick r:id="rId3"/>
              </a:rPr>
              <a:t>Daniil.Shulgin@t-systems.com</a:t>
            </a:r>
            <a:endParaRPr lang="ru-RU" sz="2800" dirty="0">
              <a:solidFill>
                <a:schemeClr val="bg2"/>
              </a:solidFill>
            </a:endParaRPr>
          </a:p>
        </p:txBody>
      </p:sp>
      <p:pic>
        <p:nvPicPr>
          <p:cNvPr id="12" name="Picture 2" descr="Картинки по запросу телеграм">
            <a:extLst>
              <a:ext uri="{FF2B5EF4-FFF2-40B4-BE49-F238E27FC236}">
                <a16:creationId xmlns:a16="http://schemas.microsoft.com/office/drawing/2014/main" id="{E97AF89D-1594-4BD1-B5E3-20EEE7BF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46" y="829348"/>
            <a:ext cx="1079286" cy="105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716FD-C6CC-44C0-AFC5-400FC0E13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76" y="3558042"/>
            <a:ext cx="9515475" cy="24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BB95-8BEF-43E1-96B8-45F71C48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Расписание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CFCED-172D-45CC-AA75-63DCBF00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7BA3-C4F4-44C2-A889-E966F5DA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1B4D60-C465-40B2-8655-4F87B9C58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85118"/>
              </p:ext>
            </p:extLst>
          </p:nvPr>
        </p:nvGraphicFramePr>
        <p:xfrm>
          <a:off x="3147336" y="133350"/>
          <a:ext cx="5897327" cy="6097756"/>
        </p:xfrm>
        <a:graphic>
          <a:graphicData uri="http://schemas.openxmlformats.org/drawingml/2006/table">
            <a:tbl>
              <a:tblPr/>
              <a:tblGrid>
                <a:gridCol w="314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2662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ru-RU" sz="1400" b="1" dirty="0">
                          <a:solidFill>
                            <a:srgbClr val="FFFFFF"/>
                          </a:solidFill>
                          <a:effectLst/>
                        </a:rPr>
                        <a:t>Лекция</a:t>
                      </a:r>
                    </a:p>
                  </a:txBody>
                  <a:tcPr marL="12358" marR="12358" marT="8239" marB="823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ru-RU" sz="1400" b="1" dirty="0">
                          <a:solidFill>
                            <a:srgbClr val="FFFFFF"/>
                          </a:solidFill>
                          <a:effectLst/>
                        </a:rPr>
                        <a:t>Дата</a:t>
                      </a:r>
                    </a:p>
                  </a:txBody>
                  <a:tcPr marL="12358" marR="12358" marT="8239" marB="823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ru-RU" sz="1400" b="1" dirty="0">
                          <a:solidFill>
                            <a:srgbClr val="FFFFFF"/>
                          </a:solidFill>
                          <a:effectLst/>
                        </a:rPr>
                        <a:t>Аудитория</a:t>
                      </a:r>
                    </a:p>
                  </a:txBody>
                  <a:tcPr marL="12358" marR="12358" marT="8239" marB="823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ru-RU" sz="1400" b="1">
                          <a:solidFill>
                            <a:srgbClr val="FFFFFF"/>
                          </a:solidFill>
                          <a:effectLst/>
                        </a:rPr>
                        <a:t>Время</a:t>
                      </a:r>
                      <a:endParaRPr lang="ru-RU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2358" marR="12358" marT="8239" marB="823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Intro/Dev Tools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20.сент.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Frontend 1: HTML, CSS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23.сент.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71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DB+JPA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27.сент.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Web, servlets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30.сент.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114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Spring 1: Core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04.окт.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Spring 2: Security, Boot, Data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07.окт.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Frontend 2: JavaScript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11.окт.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Test Frameworks, Exceptions, Logging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14.окт.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JSP/JSTL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18.окт.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113126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Architecture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21.окт.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328887"/>
                  </a:ext>
                </a:extLst>
              </a:tr>
              <a:tr h="242988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ru-RU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Показ работ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25-26</a:t>
                      </a:r>
                      <a:r>
                        <a:rPr lang="ru-RU" sz="1100" b="1" dirty="0">
                          <a:effectLst/>
                          <a:latin typeface="arial" panose="020B0604020202020204" pitchFamily="34" charset="0"/>
                        </a:rPr>
                        <a:t>.окт.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EJB + MQ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01.нояб.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Clean code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03.нояб.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Webservices (SOAP+REST)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08.нояб.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JSF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11.нояб.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Angular, React, Vue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15.нояб.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Kotlin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18.нояб.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arial" panose="020B0604020202020204" pitchFamily="34" charset="0"/>
                        </a:rPr>
                        <a:t>Docker, CI/CD, Cloud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22.нояб.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988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Microservices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25.нояб.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21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115419"/>
                  </a:ext>
                </a:extLst>
              </a:tr>
              <a:tr h="242988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Показ работ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216" rtl="0" eaLnBrk="1" fontAlgn="b" latinLnBrk="0" hangingPunct="1"/>
                      <a:r>
                        <a:rPr lang="ru-RU" sz="11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29-30.нояб.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007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16184"/>
                  </a:ext>
                </a:extLst>
              </a:tr>
              <a:tr h="242988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Multithreading &amp; Concurrency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02.дек.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636591"/>
                  </a:ext>
                </a:extLst>
              </a:tr>
              <a:tr h="242988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06.дек.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r" rtl="0" fontAlgn="b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33608"/>
                  </a:ext>
                </a:extLst>
              </a:tr>
              <a:tr h="242988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Development Processes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>
                          <a:effectLst/>
                          <a:latin typeface="arial" panose="020B0604020202020204" pitchFamily="34" charset="0"/>
                        </a:rPr>
                        <a:t>09.дек.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91360"/>
                  </a:ext>
                </a:extLst>
              </a:tr>
              <a:tr h="242988"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rtl="0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Agile/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100" b="0" dirty="0">
                          <a:effectLst/>
                          <a:latin typeface="arial" panose="020B0604020202020204" pitchFamily="34" charset="0"/>
                        </a:rPr>
                        <a:t>13.дек.</a:t>
                      </a:r>
                    </a:p>
                  </a:txBody>
                  <a:tcPr marL="18394" marR="18394" marT="12263" marB="1226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algn="ctr"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Zoom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1pPr>
                      <a:lvl2pPr marL="45710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2pPr>
                      <a:lvl3pPr marL="91421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3pPr>
                      <a:lvl4pPr marL="1371324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4pPr>
                      <a:lvl5pPr marL="1828432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5pPr>
                      <a:lvl6pPr marL="2285539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6pPr>
                      <a:lvl7pPr marL="2742648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7pPr>
                      <a:lvl8pPr marL="3199756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8pPr>
                      <a:lvl9pPr marL="3656863" algn="l" defTabSz="914216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ele-GroteskNor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16:00</a:t>
                      </a:r>
                    </a:p>
                  </a:txBody>
                  <a:tcPr marL="27591" marR="27591" marT="18394" marB="18394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54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32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BB95-8BEF-43E1-96B8-45F71C48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Кураторы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CFCED-172D-45CC-AA75-63DCBF00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7BA3-C4F4-44C2-A889-E966F5DA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DD80FA-A5CE-4715-AB27-05D37670826C}"/>
              </a:ext>
            </a:extLst>
          </p:cNvPr>
          <p:cNvSpPr/>
          <p:nvPr/>
        </p:nvSpPr>
        <p:spPr>
          <a:xfrm>
            <a:off x="334962" y="1065937"/>
            <a:ext cx="103901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1 студент </a:t>
            </a:r>
            <a:r>
              <a:rPr lang="en-US" sz="2800" dirty="0">
                <a:solidFill>
                  <a:srgbClr val="4B4B4B"/>
                </a:solidFill>
              </a:rPr>
              <a:t>&lt;&gt;</a:t>
            </a:r>
            <a:r>
              <a:rPr lang="ru-RU" sz="2800" dirty="0">
                <a:solidFill>
                  <a:srgbClr val="4B4B4B"/>
                </a:solidFill>
              </a:rPr>
              <a:t> 1 куратор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Куратор будет уделять вам от 2х часов в неделю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Если вы зависли на 4 часа и не знаете как решить проблему, это хороший повод написать куратору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Куратор будет проверять ваш прогресс на еженедельной основе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Куратор дает допуск к показу работ</a:t>
            </a:r>
            <a:endParaRPr lang="en-US" sz="28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6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AB84-15FC-4FCF-BA48-60EC36C9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72868-2B78-4387-8584-F42117D3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D29C4-E4E6-465B-B7E3-236397BD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06F77-4D8F-4B5D-A546-48C8BAB8D994}"/>
              </a:ext>
            </a:extLst>
          </p:cNvPr>
          <p:cNvSpPr/>
          <p:nvPr/>
        </p:nvSpPr>
        <p:spPr>
          <a:xfrm>
            <a:off x="334962" y="1065937"/>
            <a:ext cx="1039018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4B4B4B"/>
                </a:solidFill>
              </a:rPr>
              <a:t>Задание – упрощенная копия реального проекта в </a:t>
            </a:r>
            <a:r>
              <a:rPr lang="ru-RU" sz="2400" b="1" dirty="0">
                <a:solidFill>
                  <a:schemeClr val="bg2"/>
                </a:solidFill>
              </a:rPr>
              <a:t>Т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Всего 5 различных вариантов одинаковой сложности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Состоит из 2х частей (Показ 1, Показ 2)</a:t>
            </a:r>
            <a:endParaRPr lang="en-US" sz="2400" dirty="0"/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Работа индивидуальна</a:t>
            </a:r>
            <a:r>
              <a:rPr lang="en-US" sz="2400" dirty="0"/>
              <a:t>;</a:t>
            </a:r>
            <a:r>
              <a:rPr lang="ru-RU" sz="2400" dirty="0"/>
              <a:t> совместное обсуждение сложностей, лучших практик – приветствуется и рекомендуется</a:t>
            </a:r>
            <a:endParaRPr lang="en-US" sz="2400" dirty="0"/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ru-RU" sz="2400" dirty="0"/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400" dirty="0"/>
              <a:t>Обязательные критерии успешности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Работающее приложение в котором реализован </a:t>
            </a:r>
            <a:r>
              <a:rPr lang="ru-RU" sz="2400" b="1" dirty="0"/>
              <a:t>весь</a:t>
            </a:r>
            <a:r>
              <a:rPr lang="ru-RU" sz="2400" dirty="0"/>
              <a:t> функционал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Код документирован </a:t>
            </a:r>
            <a:r>
              <a:rPr lang="en-US" sz="2400" dirty="0"/>
              <a:t>(</a:t>
            </a:r>
            <a:r>
              <a:rPr lang="en-US" sz="2400" dirty="0" err="1">
                <a:solidFill>
                  <a:schemeClr val="bg2"/>
                </a:solidFill>
              </a:rPr>
              <a:t>javadoc</a:t>
            </a:r>
            <a:r>
              <a:rPr lang="ru-RU" sz="2400" dirty="0"/>
              <a:t>)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Написаны </a:t>
            </a:r>
            <a:r>
              <a:rPr lang="en-US" sz="2400" dirty="0">
                <a:solidFill>
                  <a:schemeClr val="bg2"/>
                </a:solidFill>
              </a:rPr>
              <a:t>unit-</a:t>
            </a:r>
            <a:r>
              <a:rPr lang="ru-RU" sz="2400" dirty="0"/>
              <a:t>тесты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Получен допуск у куратора</a:t>
            </a:r>
            <a:endParaRPr lang="en-US" sz="2400" dirty="0"/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ru-RU" sz="2800" dirty="0"/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620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4241-1691-4F66-8348-9BD6BA9B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DCC91-FEFD-4DB0-B20E-F12724C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E5328-25B0-491F-B5E1-8CF2C7C8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7702" name="Picture 6" descr="облако слов">
            <a:extLst>
              <a:ext uri="{FF2B5EF4-FFF2-40B4-BE49-F238E27FC236}">
                <a16:creationId xmlns:a16="http://schemas.microsoft.com/office/drawing/2014/main" id="{84351E6B-4811-4804-A38C-5C8149AC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769906"/>
            <a:ext cx="69723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7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E6D2-C012-4181-80C7-07C9D153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Бонус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D8669-A1BB-45C2-B902-B2D83826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7A8E8-30A6-4F88-9492-BFD0F3C6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6BFA3-97C1-4006-B68D-8D2242905239}"/>
              </a:ext>
            </a:extLst>
          </p:cNvPr>
          <p:cNvSpPr/>
          <p:nvPr/>
        </p:nvSpPr>
        <p:spPr>
          <a:xfrm>
            <a:off x="334962" y="1065937"/>
            <a:ext cx="10390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4B4B4B"/>
                </a:solidFill>
              </a:rPr>
              <a:t>Студенческая лицензия</a:t>
            </a:r>
            <a:r>
              <a:rPr lang="en-US" sz="2800" dirty="0">
                <a:solidFill>
                  <a:srgbClr val="4B4B4B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IntelliJ IDEA </a:t>
            </a:r>
            <a:r>
              <a:rPr lang="ru-RU" sz="2800" dirty="0"/>
              <a:t>сроком 4 месяца</a:t>
            </a:r>
          </a:p>
          <a:p>
            <a:pPr>
              <a:buClr>
                <a:schemeClr val="bg2"/>
              </a:buClr>
            </a:pPr>
            <a:endParaRPr lang="ru-RU" sz="2800" dirty="0"/>
          </a:p>
        </p:txBody>
      </p:sp>
      <p:pic>
        <p:nvPicPr>
          <p:cNvPr id="157698" name="Picture 2" descr="JetBrains: Essential tools for software developers and teams">
            <a:extLst>
              <a:ext uri="{FF2B5EF4-FFF2-40B4-BE49-F238E27FC236}">
                <a16:creationId xmlns:a16="http://schemas.microsoft.com/office/drawing/2014/main" id="{D3F48138-BD1D-40F5-9D31-697E4C71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73" y="18229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702" name="Picture 6" descr="Deutsche Telekom IT Solutions, официальный сайт, отзывы, адреса, телефоны,  время работы">
            <a:extLst>
              <a:ext uri="{FF2B5EF4-FFF2-40B4-BE49-F238E27FC236}">
                <a16:creationId xmlns:a16="http://schemas.microsoft.com/office/drawing/2014/main" id="{567252FF-C14A-446F-BA58-AC6F7708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82292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68F1-C6DB-481B-A270-CC2418DE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EC96C-6E1C-4EEC-B3C2-AB44E2B4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2B6E-0C94-40B6-9E46-2BB36D17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814F49-0B17-4C1F-B00F-8D5FE61F062C}"/>
              </a:ext>
            </a:extLst>
          </p:cNvPr>
          <p:cNvSpPr/>
          <p:nvPr/>
        </p:nvSpPr>
        <p:spPr>
          <a:xfrm>
            <a:off x="334962" y="1065937"/>
            <a:ext cx="1039018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0. </a:t>
            </a:r>
            <a:r>
              <a:rPr lang="en-US" sz="2800" dirty="0">
                <a:solidFill>
                  <a:srgbClr val="4B4B4B"/>
                </a:solidFill>
              </a:rPr>
              <a:t>JDK, IDE</a:t>
            </a:r>
            <a:endParaRPr lang="ru-RU" sz="28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1. </a:t>
            </a:r>
            <a:r>
              <a:rPr lang="ru-RU" sz="2800" dirty="0"/>
              <a:t>Создать репозиторий на </a:t>
            </a:r>
            <a:r>
              <a:rPr lang="en-US" sz="2800" dirty="0" err="1"/>
              <a:t>Github</a:t>
            </a:r>
            <a:endParaRPr lang="en-US" sz="2800" dirty="0"/>
          </a:p>
          <a:p>
            <a:pPr>
              <a:buClr>
                <a:schemeClr val="bg2"/>
              </a:buClr>
            </a:pPr>
            <a:r>
              <a:rPr lang="en-US" sz="2800" b="1" dirty="0">
                <a:solidFill>
                  <a:schemeClr val="bg2"/>
                </a:solidFill>
              </a:rPr>
              <a:t>2</a:t>
            </a:r>
            <a:r>
              <a:rPr lang="ru-RU" sz="2800" b="1" dirty="0">
                <a:solidFill>
                  <a:schemeClr val="bg2"/>
                </a:solidFill>
              </a:rPr>
              <a:t>.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ru-RU" sz="2800" dirty="0"/>
              <a:t>Загрузить проект в репозиторий</a:t>
            </a:r>
            <a:r>
              <a:rPr lang="en-US" sz="2800" dirty="0"/>
              <a:t> </a:t>
            </a:r>
          </a:p>
          <a:p>
            <a:pPr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3. </a:t>
            </a:r>
            <a:r>
              <a:rPr lang="ru-RU" sz="2800" dirty="0"/>
              <a:t>Ссылку отправить на </a:t>
            </a:r>
          </a:p>
          <a:p>
            <a:pPr>
              <a:buClr>
                <a:schemeClr val="bg2"/>
              </a:buClr>
            </a:pPr>
            <a:r>
              <a:rPr lang="ru-RU" sz="2800" dirty="0">
                <a:solidFill>
                  <a:schemeClr val="bg2"/>
                </a:solidFill>
              </a:rPr>
              <a:t>	</a:t>
            </a:r>
            <a:r>
              <a:rPr lang="en-US" sz="2800" dirty="0">
                <a:solidFill>
                  <a:schemeClr val="bg2"/>
                </a:solidFill>
                <a:hlinkClick r:id="rId2"/>
              </a:rPr>
              <a:t>Daniil.Shulgin@t-systems.com</a:t>
            </a:r>
            <a:endParaRPr lang="ru-RU" sz="28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4.</a:t>
            </a:r>
            <a:r>
              <a:rPr lang="ru-RU" sz="2800" dirty="0">
                <a:solidFill>
                  <a:schemeClr val="bg2"/>
                </a:solidFill>
              </a:rPr>
              <a:t> </a:t>
            </a:r>
            <a:r>
              <a:rPr lang="en-US" sz="2800" dirty="0"/>
              <a:t>[</a:t>
            </a:r>
            <a:r>
              <a:rPr lang="ru-RU" sz="2800" dirty="0"/>
              <a:t>После получения ответа</a:t>
            </a:r>
            <a:r>
              <a:rPr lang="en-US" sz="2800" dirty="0"/>
              <a:t>]</a:t>
            </a:r>
            <a:endParaRPr lang="ru-RU" sz="2800" dirty="0"/>
          </a:p>
          <a:p>
            <a:pPr marL="1371600" lvl="2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Связаться с куратором</a:t>
            </a:r>
            <a:endParaRPr lang="en-US" sz="2800" dirty="0"/>
          </a:p>
          <a:p>
            <a:pPr marL="1371600" lvl="2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Активировать лицензию </a:t>
            </a:r>
            <a:r>
              <a:rPr lang="en-US" sz="2800" dirty="0"/>
              <a:t>IDEA</a:t>
            </a:r>
          </a:p>
          <a:p>
            <a:pPr marL="1371600" lvl="2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/>
              <a:t>Добавиться в </a:t>
            </a:r>
            <a:r>
              <a:rPr lang="en-US" sz="2800" dirty="0"/>
              <a:t>telegram </a:t>
            </a:r>
            <a:r>
              <a:rPr lang="ru-RU" sz="2800" dirty="0"/>
              <a:t>чат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ru-RU" sz="2800" dirty="0"/>
          </a:p>
          <a:p>
            <a:pPr>
              <a:buClr>
                <a:schemeClr val="bg2"/>
              </a:buClr>
            </a:pPr>
            <a:r>
              <a:rPr lang="ru-RU" sz="2800" b="1" dirty="0">
                <a:solidFill>
                  <a:schemeClr val="bg2"/>
                </a:solidFill>
              </a:rPr>
              <a:t>*</a:t>
            </a:r>
            <a:r>
              <a:rPr lang="ru-RU" sz="2800" dirty="0"/>
              <a:t> Посмотреть лекцию </a:t>
            </a:r>
            <a:r>
              <a:rPr lang="en-US" sz="2800" dirty="0"/>
              <a:t>Dev Tools</a:t>
            </a:r>
          </a:p>
        </p:txBody>
      </p:sp>
      <p:pic>
        <p:nvPicPr>
          <p:cNvPr id="7" name="Picture 2" descr="Картинки по запросу github">
            <a:extLst>
              <a:ext uri="{FF2B5EF4-FFF2-40B4-BE49-F238E27FC236}">
                <a16:creationId xmlns:a16="http://schemas.microsoft.com/office/drawing/2014/main" id="{F28828F8-DB42-499B-8908-53F3E10E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33" y="1196975"/>
            <a:ext cx="4344417" cy="161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53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8B8572-0755-4DD1-9972-298BB8CD1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46E8D-F819-48E2-A2F0-1083ADCD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2B67-BAB5-437B-BA5F-04D000A57A35}" type="datetime1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6124B-F570-4290-BFE6-47D61C3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- confidential -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D001E-ACC5-4A2A-9556-3E4245C8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18E66-5B50-48F2-BA38-10941D2A01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D658C5-5D4F-4179-9F62-36A26CFF61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0" y="2762404"/>
            <a:ext cx="4534220" cy="907232"/>
          </a:xfrm>
        </p:spPr>
        <p:txBody>
          <a:bodyPr/>
          <a:lstStyle/>
          <a:p>
            <a:r>
              <a:rPr lang="ru-RU" dirty="0"/>
              <a:t>Спасибо!</a:t>
            </a:r>
          </a:p>
          <a:p>
            <a:r>
              <a:rPr lang="ru-RU" dirty="0"/>
              <a:t>	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3037320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cDvS15SgqTDWBIvykB7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_MASTER_16-9_DE_20161212" id="{F9703598-14F8-4EAE-9E72-4160AE82BC6B}" vid="{8DFCCBEC-E08F-41C4-9235-6ADDBC377A91}"/>
    </a:ext>
  </a:extLst>
</a:theme>
</file>

<file path=ppt/theme/theme2.xml><?xml version="1.0" encoding="utf-8"?>
<a:theme xmlns:a="http://schemas.openxmlformats.org/drawingml/2006/main" name="2_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_MASTER_16-9_DE_20161212" id="{F9703598-14F8-4EAE-9E72-4160AE82BC6B}" vid="{8DFCCBEC-E08F-41C4-9235-6ADDBC377A91}"/>
    </a:ext>
  </a:extLst>
</a:theme>
</file>

<file path=ppt/theme/theme3.xml><?xml version="1.0" encoding="utf-8"?>
<a:theme xmlns:a="http://schemas.openxmlformats.org/drawingml/2006/main" name="3_T-Systems 16to9 EN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rgbClr val="1BADA2"/>
        </a:solidFill>
        <a:ln>
          <a:noFill/>
        </a:ln>
        <a:effectLst/>
      </a:spPr>
      <a:bodyPr wrap="square" lIns="0" tIns="0" rIns="0" bIns="0" anchor="ctr">
        <a:noAutofit/>
      </a:bodyPr>
      <a:lstStyle>
        <a:defPPr marL="1588" algn="ctr" defTabSz="1152144">
          <a:defRPr sz="2000" kern="0" dirty="0">
            <a:solidFill>
              <a:schemeClr val="bg1"/>
            </a:solidFill>
          </a:defRPr>
        </a:defPPr>
      </a:lst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300"/>
          </a:spcBef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SYS_PowerPoint-Template_EN_2019-03-12_MS.potx" id="{6023555E-3521-4716-8E36-84701B0C0F5C}" vid="{97585E6A-5E98-4445-BA4B-E20DC58712F7}"/>
    </a:ext>
  </a:extLst>
</a:theme>
</file>

<file path=ppt/theme/theme4.xml><?xml version="1.0" encoding="utf-8"?>
<a:theme xmlns:a="http://schemas.openxmlformats.org/drawingml/2006/main" name="Telekom 16:9 2016 D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72000" rIns="72000" bIns="72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_MASTER_16-9_DE_20161212" id="{F9703598-14F8-4EAE-9E72-4160AE82BC6B}" vid="{8DFCCBEC-E08F-41C4-9235-6ADDBC377A9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162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TeleGrotesk Headline Ultra</vt:lpstr>
      <vt:lpstr>Wingdings 2</vt:lpstr>
      <vt:lpstr>Tele-GroteskFet</vt:lpstr>
      <vt:lpstr>Arial</vt:lpstr>
      <vt:lpstr>Arial</vt:lpstr>
      <vt:lpstr>TeleGrotesk Headline</vt:lpstr>
      <vt:lpstr>Tele-GroteskNor</vt:lpstr>
      <vt:lpstr>Tele-GroteskUlt</vt:lpstr>
      <vt:lpstr>TeleGrotesk Next Ultra</vt:lpstr>
      <vt:lpstr>Calibri</vt:lpstr>
      <vt:lpstr>TeleGrotesk Next</vt:lpstr>
      <vt:lpstr>Wingdings</vt:lpstr>
      <vt:lpstr>1_Telekom 16:9 2016 DE</vt:lpstr>
      <vt:lpstr>2_Telekom 16:9 2016 DE</vt:lpstr>
      <vt:lpstr>3_T-Systems 16to9 EN</vt:lpstr>
      <vt:lpstr>Telekom 16:9 2016 DE</vt:lpstr>
      <vt:lpstr>think-cell Folie</vt:lpstr>
      <vt:lpstr>think-cell Slide</vt:lpstr>
      <vt:lpstr>PowerPoint Presentation</vt:lpstr>
      <vt:lpstr>Правила</vt:lpstr>
      <vt:lpstr>Расписание</vt:lpstr>
      <vt:lpstr>Кураторы</vt:lpstr>
      <vt:lpstr>Задание</vt:lpstr>
      <vt:lpstr>Технологии</vt:lpstr>
      <vt:lpstr>Бонус</vt:lpstr>
      <vt:lpstr>Домашнее задание</vt:lpstr>
      <vt:lpstr>PowerPoint Presentation</vt:lpstr>
    </vt:vector>
  </TitlesOfParts>
  <Company>T-Systems RUS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Aksenova Ekaterina</dc:creator>
  <cp:lastModifiedBy>Shulgin, Daniil</cp:lastModifiedBy>
  <cp:revision>288</cp:revision>
  <cp:lastPrinted>2019-06-24T14:16:35Z</cp:lastPrinted>
  <dcterms:created xsi:type="dcterms:W3CDTF">2019-06-10T08:55:29Z</dcterms:created>
  <dcterms:modified xsi:type="dcterms:W3CDTF">2021-09-19T23:09:43Z</dcterms:modified>
</cp:coreProperties>
</file>